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1FB59-6C0A-4C76-B5C1-CF2D1C43E382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BC8D2-07BC-4725-B889-87AF93F36B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Tesla Accounting Practices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Tesla Inc. initially known as Tesla Motors was established by American business persons in </a:t>
            </a:r>
            <a:r>
              <a:rPr lang="en-US" dirty="0" smtClean="0"/>
              <a:t>2003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sz="3800" dirty="0" smtClean="0"/>
              <a:t>Eberhard</a:t>
            </a:r>
            <a:r>
              <a:rPr lang="en-US" dirty="0" smtClean="0"/>
              <a:t> as its CEO. </a:t>
            </a:r>
          </a:p>
          <a:p>
            <a:r>
              <a:rPr lang="en-US" dirty="0" smtClean="0"/>
              <a:t>Tesla </a:t>
            </a:r>
            <a:r>
              <a:rPr lang="en-US" dirty="0"/>
              <a:t>developed its first electric car, Roadster, </a:t>
            </a:r>
            <a:r>
              <a:rPr lang="en-US" dirty="0" smtClean="0"/>
              <a:t> </a:t>
            </a:r>
            <a:r>
              <a:rPr lang="en-US" dirty="0"/>
              <a:t>in 2012 </a:t>
            </a:r>
            <a:r>
              <a:rPr lang="en-US" dirty="0" smtClean="0"/>
              <a:t>Tesla </a:t>
            </a:r>
            <a:r>
              <a:rPr lang="en-US" dirty="0"/>
              <a:t>began to focus on a new brand, Model S Sedan which had various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battery</a:t>
            </a:r>
            <a:r>
              <a:rPr lang="en-US" dirty="0"/>
              <a:t> alternatives. </a:t>
            </a:r>
            <a:endParaRPr lang="en-US" dirty="0" smtClean="0"/>
          </a:p>
          <a:p>
            <a:r>
              <a:rPr lang="en-US" dirty="0" smtClean="0"/>
              <a:t>Tesla sectors </a:t>
            </a:r>
            <a:r>
              <a:rPr lang="en-US" dirty="0"/>
              <a:t>consist of automotive, energy production as well as </a:t>
            </a:r>
            <a:r>
              <a:rPr lang="en-US" dirty="0" smtClean="0"/>
              <a:t>storage.</a:t>
            </a:r>
          </a:p>
          <a:p>
            <a:r>
              <a:rPr lang="en-US" dirty="0" smtClean="0"/>
              <a:t>The two sectors engage in designing, developing, producing, selling, and hiring electronically powered vehicles and energy production and storage systems and provides services related to its products. </a:t>
            </a:r>
          </a:p>
          <a:p>
            <a:r>
              <a:rPr lang="en-US" dirty="0" smtClean="0"/>
              <a:t>Tesla’s accounting policy </a:t>
            </a:r>
            <a:r>
              <a:rPr lang="en-US" dirty="0"/>
              <a:t>has been under-evaluated by SEC </a:t>
            </a:r>
            <a:r>
              <a:rPr lang="en-US" dirty="0" smtClean="0"/>
              <a:t>frequently because of using “individually tailored” evaluation methods and non-GAAP statistics. </a:t>
            </a:r>
          </a:p>
          <a:p>
            <a:r>
              <a:rPr lang="en-US" dirty="0"/>
              <a:t>Tesla has </a:t>
            </a:r>
            <a:r>
              <a:rPr lang="en-US" dirty="0" smtClean="0"/>
              <a:t>also been </a:t>
            </a:r>
            <a:r>
              <a:rPr lang="en-US" dirty="0"/>
              <a:t>questioned about its accounting on warranties for hired vehicles and solar patterns</a:t>
            </a:r>
            <a:endParaRPr lang="en-US" dirty="0" smtClean="0"/>
          </a:p>
          <a:p>
            <a:r>
              <a:rPr lang="en-US" dirty="0" smtClean="0"/>
              <a:t>The current ratio of Tesla is 1.51 and has been rated higher compared to the other vehicle companies and good market values than its competitors. </a:t>
            </a:r>
          </a:p>
          <a:p>
            <a:r>
              <a:rPr lang="en-US" dirty="0" smtClean="0"/>
              <a:t>A comparison </a:t>
            </a:r>
            <a:r>
              <a:rPr lang="en-US" dirty="0"/>
              <a:t>between gross profit and percentage of sales indicated that gross profit reduced from 23% to 17% between 2015 and </a:t>
            </a:r>
            <a:r>
              <a:rPr lang="en-US" dirty="0" smtClean="0"/>
              <a:t>2017.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Liu, Y. E., Kang, Y., Wu, H., Chen, C., &amp; Hon, E. (2014). Tesla Motors Inc. Case Synopsis.</a:t>
            </a:r>
          </a:p>
          <a:p>
            <a:r>
              <a:rPr lang="en-US" dirty="0"/>
              <a:t>Mehta, A., &amp; </a:t>
            </a:r>
            <a:r>
              <a:rPr lang="en-US" dirty="0" err="1"/>
              <a:t>Bhavani</a:t>
            </a:r>
            <a:r>
              <a:rPr lang="en-US" dirty="0"/>
              <a:t>, G. (2018). Financial statements </a:t>
            </a:r>
            <a:r>
              <a:rPr lang="en-US" sz="2400" dirty="0"/>
              <a:t>analysis</a:t>
            </a:r>
            <a:r>
              <a:rPr lang="en-US" dirty="0"/>
              <a:t> on Tesla. </a:t>
            </a:r>
            <a:r>
              <a:rPr lang="en-US" i="1" dirty="0"/>
              <a:t>Academy of Accounting and Financial Studies Journal</a:t>
            </a:r>
            <a:r>
              <a:rPr lang="en-US" dirty="0"/>
              <a:t>, </a:t>
            </a:r>
            <a:r>
              <a:rPr lang="en-US" i="1" dirty="0"/>
              <a:t>22</a:t>
            </a:r>
            <a:r>
              <a:rPr lang="en-US" dirty="0"/>
              <a:t>(6), 1-9.</a:t>
            </a:r>
          </a:p>
          <a:p>
            <a:r>
              <a:rPr lang="en-US" dirty="0"/>
              <a:t>Hess, M. F., &amp; </a:t>
            </a:r>
            <a:r>
              <a:rPr lang="en-US" dirty="0" err="1"/>
              <a:t>Andiola</a:t>
            </a:r>
            <a:r>
              <a:rPr lang="en-US" dirty="0"/>
              <a:t>, L. M. (2018). Fraud risk brainstorming at </a:t>
            </a:r>
            <a:r>
              <a:rPr lang="en-US" dirty="0" err="1"/>
              <a:t>tesla</a:t>
            </a:r>
            <a:r>
              <a:rPr lang="en-US" dirty="0"/>
              <a:t> motors. </a:t>
            </a:r>
            <a:r>
              <a:rPr lang="en-US" i="1" dirty="0"/>
              <a:t>Issues in Accounting Education</a:t>
            </a:r>
            <a:r>
              <a:rPr lang="en-US" dirty="0"/>
              <a:t>, </a:t>
            </a:r>
            <a:r>
              <a:rPr lang="en-US" i="1" dirty="0"/>
              <a:t>33</a:t>
            </a:r>
            <a:r>
              <a:rPr lang="en-US" dirty="0"/>
              <a:t>(2), 19-34.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240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Tesla Accounting Practices </vt:lpstr>
      <vt:lpstr>References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Tesla Accounting Practices </dc:title>
  <dc:creator>Mn</dc:creator>
  <cp:lastModifiedBy>Mn</cp:lastModifiedBy>
  <cp:revision>30</cp:revision>
  <dcterms:created xsi:type="dcterms:W3CDTF">2021-08-09T14:32:08Z</dcterms:created>
  <dcterms:modified xsi:type="dcterms:W3CDTF">2021-08-09T15:16:27Z</dcterms:modified>
</cp:coreProperties>
</file>